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59" r:id="rId8"/>
    <p:sldId id="260" r:id="rId9"/>
    <p:sldId id="279" r:id="rId10"/>
    <p:sldId id="264" r:id="rId11"/>
    <p:sldId id="266" r:id="rId12"/>
    <p:sldId id="268" r:id="rId13"/>
    <p:sldId id="282" r:id="rId14"/>
    <p:sldId id="272" r:id="rId15"/>
    <p:sldId id="280" r:id="rId16"/>
    <p:sldId id="265" r:id="rId17"/>
    <p:sldId id="281" r:id="rId18"/>
    <p:sldId id="269" r:id="rId19"/>
    <p:sldId id="263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BAD59D-7FB0-43AB-8B7D-C7B0D425D46A}">
          <p14:sldIdLst>
            <p14:sldId id="256"/>
            <p14:sldId id="257"/>
            <p14:sldId id="258"/>
            <p14:sldId id="259"/>
            <p14:sldId id="260"/>
            <p14:sldId id="279"/>
            <p14:sldId id="264"/>
            <p14:sldId id="266"/>
            <p14:sldId id="268"/>
            <p14:sldId id="282"/>
            <p14:sldId id="272"/>
            <p14:sldId id="280"/>
            <p14:sldId id="265"/>
            <p14:sldId id="281"/>
            <p14:sldId id="269"/>
            <p14:sldId id="26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48" d="100"/>
          <a:sy n="48" d="100"/>
        </p:scale>
        <p:origin x="67" y="869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K9Hxa2jB3I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witter Sentiment Analysis – Equiskill.com">
            <a:extLst>
              <a:ext uri="{FF2B5EF4-FFF2-40B4-BE49-F238E27FC236}">
                <a16:creationId xmlns:a16="http://schemas.microsoft.com/office/drawing/2014/main" id="{8D8DADAC-E99D-14A4-A273-D4B1CBE48F9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8" b="6888"/>
          <a:stretch>
            <a:fillRect/>
          </a:stretch>
        </p:blipFill>
        <p:spPr bwMode="auto">
          <a:xfrm flipH="1">
            <a:off x="802104" y="1090863"/>
            <a:ext cx="6833938" cy="507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9" y="1678554"/>
            <a:ext cx="6256421" cy="3898232"/>
          </a:xfrm>
        </p:spPr>
        <p:txBody>
          <a:bodyPr/>
          <a:lstStyle/>
          <a:p>
            <a:r>
              <a:rPr lang="en-US" dirty="0"/>
              <a:t>Twitter sentimental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FEE9A-5048-6C1B-18D5-7D205C882F81}"/>
              </a:ext>
            </a:extLst>
          </p:cNvPr>
          <p:cNvSpPr txBox="1"/>
          <p:nvPr/>
        </p:nvSpPr>
        <p:spPr>
          <a:xfrm>
            <a:off x="8433958" y="5841311"/>
            <a:ext cx="2955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-</a:t>
            </a:r>
            <a:r>
              <a:rPr lang="en-US" sz="1800" dirty="0">
                <a:solidFill>
                  <a:schemeClr val="bg1"/>
                </a:solidFill>
              </a:rPr>
              <a:t>Avi Chaudhary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C08659F-226E-AA68-2E8E-A453726E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575" y="866670"/>
            <a:ext cx="9174145" cy="5443695"/>
          </a:xfrm>
        </p:spPr>
        <p:txBody>
          <a:bodyPr/>
          <a:lstStyle/>
          <a:p>
            <a:r>
              <a:rPr lang="en-US" dirty="0"/>
              <a:t>Scatter graph   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931A0F-9203-63CD-8F6E-81CF40A86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6" t="30922" r="34219" b="5495"/>
          <a:stretch/>
        </p:blipFill>
        <p:spPr>
          <a:xfrm>
            <a:off x="4263974" y="2572378"/>
            <a:ext cx="4970462" cy="31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988" y="1125723"/>
            <a:ext cx="7286604" cy="634323"/>
          </a:xfrm>
        </p:spPr>
        <p:txBody>
          <a:bodyPr/>
          <a:lstStyle/>
          <a:p>
            <a:r>
              <a:rPr lang="en-US" dirty="0"/>
              <a:t>Accessing tweets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9CC3508-931D-71D3-D559-05619E915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2" t="24621" r="14165" b="24484"/>
          <a:stretch/>
        </p:blipFill>
        <p:spPr>
          <a:xfrm>
            <a:off x="1035153" y="2030432"/>
            <a:ext cx="10121693" cy="37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1312" y="5354823"/>
            <a:ext cx="7286604" cy="634323"/>
          </a:xfrm>
        </p:spPr>
        <p:txBody>
          <a:bodyPr/>
          <a:lstStyle/>
          <a:p>
            <a:r>
              <a:rPr lang="en-US" dirty="0"/>
              <a:t>World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99496-5A40-C10D-55B9-22B1B15C4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00658"/>
            <a:ext cx="9738359" cy="40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7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44" y="799469"/>
            <a:ext cx="5184648" cy="466344"/>
          </a:xfrm>
        </p:spPr>
        <p:txBody>
          <a:bodyPr/>
          <a:lstStyle/>
          <a:p>
            <a:r>
              <a:rPr lang="en-US" dirty="0"/>
              <a:t>Cleaning the text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B292BE-8069-9B20-4299-F9806E7D7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0" t="31132" r="40726" b="6741"/>
          <a:stretch/>
        </p:blipFill>
        <p:spPr>
          <a:xfrm>
            <a:off x="543934" y="1748631"/>
            <a:ext cx="5105936" cy="4309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C6D3A14-67D8-9859-4995-8F98005137B8}"/>
              </a:ext>
            </a:extLst>
          </p:cNvPr>
          <p:cNvSpPr/>
          <p:nvPr/>
        </p:nvSpPr>
        <p:spPr>
          <a:xfrm>
            <a:off x="341644" y="1594071"/>
            <a:ext cx="5510516" cy="472469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itle 46">
            <a:extLst>
              <a:ext uri="{FF2B5EF4-FFF2-40B4-BE49-F238E27FC236}">
                <a16:creationId xmlns:a16="http://schemas.microsoft.com/office/drawing/2014/main" id="{9ED6A0FE-B131-F80B-E7CE-4AD2FC6113C6}"/>
              </a:ext>
            </a:extLst>
          </p:cNvPr>
          <p:cNvSpPr txBox="1">
            <a:spLocks/>
          </p:cNvSpPr>
          <p:nvPr/>
        </p:nvSpPr>
        <p:spPr>
          <a:xfrm>
            <a:off x="6339840" y="700839"/>
            <a:ext cx="5510516" cy="5872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Subjectivity and polarity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149FE1-4B83-49A2-F952-D4D8C6985BD8}"/>
              </a:ext>
            </a:extLst>
          </p:cNvPr>
          <p:cNvSpPr/>
          <p:nvPr/>
        </p:nvSpPr>
        <p:spPr>
          <a:xfrm>
            <a:off x="6198510" y="1594071"/>
            <a:ext cx="5510516" cy="472469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9E833E9-5B44-E34A-4817-07D803769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4" t="36382" r="40346" b="6290"/>
          <a:stretch/>
        </p:blipFill>
        <p:spPr>
          <a:xfrm>
            <a:off x="6339840" y="1943100"/>
            <a:ext cx="5113020" cy="411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D4CB4D7-80FC-BC58-E3E7-8C2A4BA575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0416" y="1795478"/>
            <a:ext cx="4771030" cy="365125"/>
          </a:xfrm>
        </p:spPr>
        <p:txBody>
          <a:bodyPr/>
          <a:lstStyle/>
          <a:p>
            <a:r>
              <a:rPr lang="en-US" dirty="0"/>
              <a:t>Positive tweets</a:t>
            </a:r>
            <a:endParaRPr lang="en-IN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04281AC-3DFA-CA3F-BF08-E4672DC8FF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36434" y="1370879"/>
            <a:ext cx="3724586" cy="779290"/>
          </a:xfrm>
        </p:spPr>
        <p:txBody>
          <a:bodyPr/>
          <a:lstStyle/>
          <a:p>
            <a:r>
              <a:rPr lang="en-US" dirty="0"/>
              <a:t>Neutral tweets</a:t>
            </a:r>
            <a:endParaRPr lang="en-IN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16FCC53-11E4-2938-0397-1BD2B2A7A889}"/>
              </a:ext>
            </a:extLst>
          </p:cNvPr>
          <p:cNvSpPr txBox="1">
            <a:spLocks/>
          </p:cNvSpPr>
          <p:nvPr/>
        </p:nvSpPr>
        <p:spPr>
          <a:xfrm>
            <a:off x="8795984" y="1760524"/>
            <a:ext cx="477103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Negative tweets</a:t>
            </a:r>
            <a:endParaRPr lang="en-I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172F3C6-A7FE-8995-4BD1-965F9E073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75" t="42334" r="45063" b="9666"/>
          <a:stretch/>
        </p:blipFill>
        <p:spPr>
          <a:xfrm>
            <a:off x="317536" y="2585202"/>
            <a:ext cx="3271484" cy="34110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BCCD15-0F4D-6855-BBF5-FE399D627D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6" t="31505" r="46242" b="4666"/>
          <a:stretch/>
        </p:blipFill>
        <p:spPr>
          <a:xfrm>
            <a:off x="4042123" y="2125649"/>
            <a:ext cx="3611826" cy="33614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6ADC3E-EEB3-1F34-676E-8B7EA9B4AB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18" t="37697" r="45249" b="13288"/>
          <a:stretch/>
        </p:blipFill>
        <p:spPr>
          <a:xfrm>
            <a:off x="8161020" y="2609972"/>
            <a:ext cx="3713444" cy="33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9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3CCE65F-EAE5-4C64-842B-27E3783C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8" y="476576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Bar graph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9E73DF-C636-A434-1A83-651BF9188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9" t="37806" r="31429" b="5422"/>
          <a:stretch/>
        </p:blipFill>
        <p:spPr>
          <a:xfrm>
            <a:off x="2331216" y="2019719"/>
            <a:ext cx="7747279" cy="38190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DEE389-E407-0C1D-B071-F7245347790A}"/>
              </a:ext>
            </a:extLst>
          </p:cNvPr>
          <p:cNvSpPr/>
          <p:nvPr/>
        </p:nvSpPr>
        <p:spPr>
          <a:xfrm>
            <a:off x="1249345" y="1107512"/>
            <a:ext cx="9472246" cy="539596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309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070" y="-40355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6628"/>
            <a:ext cx="6096000" cy="485170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0040" y="2186341"/>
            <a:ext cx="5611136" cy="1242659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dirty="0">
                <a:latin typeface="Bahnschrift Condensed" panose="020B0502040204020203" pitchFamily="34" charset="0"/>
              </a:rPr>
              <a:t>Sentiment analysis/ opinion mining –wide area –real time applications, has many research limitations.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dirty="0">
                <a:latin typeface="Bahnschrift Condensed" panose="020B0502040204020203" pitchFamily="34" charset="0"/>
              </a:rPr>
              <a:t>Since fast internet growth internet related applications, Sentiment Analysis – most interesting research area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dirty="0">
                <a:latin typeface="Bahnschrift Condensed" panose="020B0502040204020203" pitchFamily="34" charset="0"/>
              </a:rPr>
              <a:t>Our project –extracted the real time tweets  –we </a:t>
            </a:r>
            <a:r>
              <a:rPr lang="en-IN" dirty="0" err="1">
                <a:latin typeface="Bahnschrift Condensed" panose="020B0502040204020203" pitchFamily="34" charset="0"/>
              </a:rPr>
              <a:t>analyzed</a:t>
            </a:r>
            <a:r>
              <a:rPr lang="en-IN" dirty="0">
                <a:latin typeface="Bahnschrift Condensed" panose="020B0502040204020203" pitchFamily="34" charset="0"/>
              </a:rPr>
              <a:t> –sentiments of individual  tweets –classify according polarities.</a:t>
            </a:r>
          </a:p>
          <a:p>
            <a:r>
              <a:rPr lang="en-US" dirty="0"/>
              <a:t> 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4863" y="3817520"/>
            <a:ext cx="4771030" cy="365125"/>
          </a:xfrm>
        </p:spPr>
        <p:txBody>
          <a:bodyPr>
            <a:noAutofit/>
          </a:bodyPr>
          <a:lstStyle/>
          <a:p>
            <a:r>
              <a:rPr lang="en-IN" sz="1800" dirty="0">
                <a:latin typeface="Bahnschrift SemiBold Condensed" panose="020B0502040204020203" pitchFamily="34" charset="0"/>
              </a:rPr>
              <a:t>Major limitations –Sentiment Analysis:</a:t>
            </a:r>
          </a:p>
          <a:p>
            <a:r>
              <a:rPr lang="en-ZA" sz="1800" dirty="0">
                <a:latin typeface="Bahnschrift SemiBold Condensed" panose="020B0502040204020203" pitchFamily="34" charset="0"/>
              </a:rPr>
              <a:t>​</a:t>
            </a:r>
            <a:endParaRPr lang="en-US" sz="1800" dirty="0">
              <a:latin typeface="Bahnschrift SemiBold Condensed" panose="020B0502040204020203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0040" y="4182645"/>
            <a:ext cx="5775959" cy="1776027"/>
          </a:xfrm>
        </p:spPr>
        <p:txBody>
          <a:bodyPr>
            <a:normAutofit fontScale="25000" lnSpcReduction="20000"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6400" dirty="0">
                <a:latin typeface="Bahnschrift Condensed" panose="020B0502040204020203" pitchFamily="34" charset="0"/>
              </a:rPr>
              <a:t>1. Spam and fake reviews detection.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6400" dirty="0">
                <a:latin typeface="Bahnschrift Condensed" panose="020B0502040204020203" pitchFamily="34" charset="0"/>
              </a:rPr>
              <a:t>2. Classification Filtering limitation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6400" dirty="0">
                <a:latin typeface="Bahnschrift Condensed" panose="020B0502040204020203" pitchFamily="34" charset="0"/>
              </a:rPr>
              <a:t>3. Irony, </a:t>
            </a:r>
            <a:r>
              <a:rPr lang="en-IN" sz="6400" dirty="0" err="1">
                <a:latin typeface="Bahnschrift Condensed" panose="020B0502040204020203" pitchFamily="34" charset="0"/>
              </a:rPr>
              <a:t>humor</a:t>
            </a:r>
            <a:r>
              <a:rPr lang="en-IN" sz="6400" dirty="0">
                <a:latin typeface="Bahnschrift Condensed" panose="020B0502040204020203" pitchFamily="34" charset="0"/>
              </a:rPr>
              <a:t>, negations in tweets –sentiment analysis tools –not much effective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6400" dirty="0">
                <a:latin typeface="Bahnschrift Condensed" panose="020B0502040204020203" pitchFamily="34" charset="0"/>
              </a:rPr>
              <a:t>4.Very complex –</a:t>
            </a:r>
            <a:r>
              <a:rPr lang="en-IN" sz="6400" dirty="0" err="1">
                <a:latin typeface="Bahnschrift Condensed" panose="020B0502040204020203" pitchFamily="34" charset="0"/>
              </a:rPr>
              <a:t>analyzing</a:t>
            </a:r>
            <a:r>
              <a:rPr lang="en-IN" sz="6400" dirty="0">
                <a:latin typeface="Bahnschrift Condensed" panose="020B0502040204020203" pitchFamily="34" charset="0"/>
              </a:rPr>
              <a:t> short texts, limited information.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IN" sz="6400" dirty="0">
                <a:latin typeface="Bahnschrift Condensed" panose="020B0502040204020203" pitchFamily="34" charset="0"/>
              </a:rPr>
              <a:t>5. Analyses suitable – English language, limitation- other languages.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2" y="1382559"/>
            <a:ext cx="6459796" cy="5338916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482" y="2680418"/>
            <a:ext cx="7079228" cy="3858494"/>
          </a:xfrm>
        </p:spPr>
        <p:txBody>
          <a:bodyPr/>
          <a:lstStyle/>
          <a:p>
            <a:r>
              <a:rPr lang="en-US" dirty="0"/>
              <a:t>Huge scope – improvement, pre –existing models – opinion mining –</a:t>
            </a:r>
          </a:p>
          <a:p>
            <a:r>
              <a:rPr lang="en-US" dirty="0"/>
              <a:t>Analyzing sentiment – more sematic and common sense knowledge-</a:t>
            </a:r>
          </a:p>
          <a:p>
            <a:r>
              <a:rPr lang="en-US" dirty="0"/>
              <a:t>Gives accurate and efficient results.</a:t>
            </a:r>
          </a:p>
          <a:p>
            <a:r>
              <a:rPr lang="en-US" dirty="0"/>
              <a:t>The main areas for future sentiment analysis are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Spam Detection Sentiment.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 – short sentence , short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Improvement – sentiment word identification.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 – automatic analyzing tool.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 Classification – bi polar sentiments.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technology – less process time.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witter will now let anyone with 600 or more followers host its audio  Spaces on mobile - The Verge">
            <a:extLst>
              <a:ext uri="{FF2B5EF4-FFF2-40B4-BE49-F238E27FC236}">
                <a16:creationId xmlns:a16="http://schemas.microsoft.com/office/drawing/2014/main" id="{4A1FB2FE-3DD7-8B11-AB90-6CD954A543B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r="103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356" y="2713056"/>
            <a:ext cx="4127344" cy="1105318"/>
          </a:xfrm>
        </p:spPr>
        <p:txBody>
          <a:bodyPr/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Twitter is increasing the price of Twitter Blue from $2.99 to $4.99 per  month | TechCrunch">
            <a:extLst>
              <a:ext uri="{FF2B5EF4-FFF2-40B4-BE49-F238E27FC236}">
                <a16:creationId xmlns:a16="http://schemas.microsoft.com/office/drawing/2014/main" id="{5CCF6C4D-88F4-9FAB-4D2A-885A1B44B1F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0" r="2066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" y="1105320"/>
            <a:ext cx="6300417" cy="4752870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4189" y="2391508"/>
            <a:ext cx="4850550" cy="2753248"/>
          </a:xfrm>
        </p:spPr>
        <p:txBody>
          <a:bodyPr>
            <a:normAutofit fontScale="25000" lnSpcReduction="20000"/>
          </a:bodyPr>
          <a:lstStyle/>
          <a:p>
            <a:pPr marL="342900" indent="-342900">
              <a:buAutoNum type="arabicPeriod"/>
            </a:pPr>
            <a:r>
              <a:rPr lang="en-US" sz="6400" dirty="0"/>
              <a:t>Introduction</a:t>
            </a:r>
          </a:p>
          <a:p>
            <a:pPr marL="342900" indent="-342900">
              <a:buAutoNum type="arabicPeriod"/>
            </a:pPr>
            <a:r>
              <a:rPr lang="en-US" sz="6400" dirty="0"/>
              <a:t>Problem statement</a:t>
            </a:r>
          </a:p>
          <a:p>
            <a:pPr marL="342900" indent="-342900">
              <a:buAutoNum type="arabicPeriod"/>
            </a:pPr>
            <a:r>
              <a:rPr lang="en-US" sz="6400" dirty="0"/>
              <a:t>Objective</a:t>
            </a:r>
          </a:p>
          <a:p>
            <a:pPr marL="342900" indent="-342900">
              <a:buAutoNum type="arabicPeriod"/>
            </a:pPr>
            <a:r>
              <a:rPr lang="en-US" sz="6400" dirty="0"/>
              <a:t>Software And Hardware Requirement</a:t>
            </a:r>
          </a:p>
          <a:p>
            <a:pPr marL="342900" indent="-342900">
              <a:buAutoNum type="arabicPeriod"/>
            </a:pPr>
            <a:r>
              <a:rPr lang="en-US" sz="6400" dirty="0" err="1"/>
              <a:t>Textblob</a:t>
            </a:r>
            <a:r>
              <a:rPr lang="en-US" sz="6400" dirty="0"/>
              <a:t> Implementation</a:t>
            </a:r>
          </a:p>
          <a:p>
            <a:pPr marL="342900" indent="-342900">
              <a:buAutoNum type="arabicPeriod"/>
            </a:pPr>
            <a:r>
              <a:rPr lang="en-US" sz="6400" dirty="0"/>
              <a:t>Cleaning the text</a:t>
            </a:r>
          </a:p>
          <a:p>
            <a:pPr marL="342900" indent="-342900">
              <a:buAutoNum type="arabicPeriod"/>
            </a:pPr>
            <a:r>
              <a:rPr lang="en-US" sz="6400" dirty="0"/>
              <a:t>Word cloud</a:t>
            </a:r>
          </a:p>
          <a:p>
            <a:pPr marL="342900" indent="-342900">
              <a:buAutoNum type="arabicPeriod"/>
            </a:pPr>
            <a:r>
              <a:rPr lang="en-US" sz="6400" dirty="0"/>
              <a:t>Conclusion</a:t>
            </a:r>
          </a:p>
          <a:p>
            <a:pPr marL="342900" indent="-342900">
              <a:buAutoNum type="arabicPeriod"/>
            </a:pPr>
            <a:r>
              <a:rPr lang="en-US" sz="6400" dirty="0"/>
              <a:t>Future Work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 statement 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11093" y="2171010"/>
            <a:ext cx="6082833" cy="3121425"/>
          </a:xfrm>
        </p:spPr>
        <p:txBody>
          <a:bodyPr>
            <a:no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The problem in sentiment analysis is classifying the polarity of a given text at the document, sentence, or/aspect level.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Whether the expressed opinion in a document, a sentence or an entity feature/aspect is positive, negative , or neutral.</a:t>
            </a:r>
          </a:p>
        </p:txBody>
      </p:sp>
      <p:pic>
        <p:nvPicPr>
          <p:cNvPr id="25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F9D95B11-0C8E-D0DE-4B56-7F0B244528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" b="29"/>
          <a:stretch/>
        </p:blipFill>
        <p:spPr>
          <a:xfrm flipH="1">
            <a:off x="0" y="730250"/>
            <a:ext cx="3581400" cy="5387975"/>
          </a:xfr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CDAD30-DCB6-F614-E1B5-C88FB45351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80364" y="1076043"/>
            <a:ext cx="6068291" cy="124600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800" dirty="0"/>
              <a:t>Sentiment Analysis-NPL tool, tracks public mood, specific product or service.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800" dirty="0" err="1"/>
              <a:t>Analyze</a:t>
            </a:r>
            <a:r>
              <a:rPr lang="en-IN" sz="1800" dirty="0"/>
              <a:t> huge data, construct system, gather-</a:t>
            </a:r>
            <a:r>
              <a:rPr lang="en-IN" sz="1800" dirty="0" err="1"/>
              <a:t>analyze</a:t>
            </a:r>
            <a:r>
              <a:rPr lang="en-IN" sz="1800" dirty="0"/>
              <a:t> review, certain product</a:t>
            </a:r>
          </a:p>
          <a:p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0EF1E71-A147-5E60-5B03-344E0FCEF0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80364" y="3288465"/>
            <a:ext cx="5555672" cy="2378044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600" dirty="0"/>
              <a:t>Micro-blogging system,  send and receive short posts(tweets).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600" dirty="0"/>
              <a:t>Increasingly popular-Academics, Students, Policymakers, Politicians and General Public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600" dirty="0"/>
              <a:t>It allows-Easy Promotion Reach large people- tweets and retweets, follow work – Field Experts and New audience.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600" dirty="0"/>
              <a:t>Twitter-individually biased, No concrete decision.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600" dirty="0"/>
              <a:t>Tweets filtration, comparative analysis</a:t>
            </a:r>
          </a:p>
          <a:p>
            <a:endParaRPr lang="en-IN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F7416A0-9C2F-8C64-FB9A-2956EC84CB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88019" y="2548017"/>
            <a:ext cx="3301648" cy="599871"/>
          </a:xfrm>
        </p:spPr>
        <p:txBody>
          <a:bodyPr/>
          <a:lstStyle/>
          <a:p>
            <a:r>
              <a:rPr lang="en-US" dirty="0"/>
              <a:t>Why Twitter:</a:t>
            </a:r>
            <a:endParaRPr lang="en-IN" dirty="0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19" y="2847952"/>
            <a:ext cx="4952484" cy="79099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559" y="719710"/>
            <a:ext cx="7286605" cy="634323"/>
          </a:xfrm>
        </p:spPr>
        <p:txBody>
          <a:bodyPr>
            <a:noAutofit/>
          </a:bodyPr>
          <a:lstStyle/>
          <a:p>
            <a:r>
              <a:rPr lang="en-US" sz="3200" dirty="0"/>
              <a:t>Software requirements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419491" y="856066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155" y="1850985"/>
            <a:ext cx="1970808" cy="603152"/>
          </a:xfrm>
        </p:spPr>
        <p:txBody>
          <a:bodyPr>
            <a:norm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-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57360" y="1789707"/>
            <a:ext cx="9314849" cy="946707"/>
          </a:xfrm>
        </p:spPr>
        <p:txBody>
          <a:bodyPr>
            <a:noAutofit/>
          </a:bodyPr>
          <a:lstStyle/>
          <a:p>
            <a:pPr algn="l"/>
            <a:r>
              <a:rPr lang="en-IN" sz="1600" dirty="0" err="1">
                <a:latin typeface="arial" panose="020B0604020202020204" pitchFamily="34" charset="0"/>
              </a:rPr>
              <a:t>J</a:t>
            </a:r>
            <a:r>
              <a:rPr lang="en-IN" sz="1600" b="0" i="0" dirty="0" err="1">
                <a:effectLst/>
                <a:latin typeface="arial" panose="020B0604020202020204" pitchFamily="34" charset="0"/>
              </a:rPr>
              <a:t>upyter</a:t>
            </a:r>
            <a:r>
              <a:rPr lang="en-IN" sz="1600" b="0" i="0" dirty="0">
                <a:effectLst/>
                <a:latin typeface="arial" panose="020B0604020202020204" pitchFamily="34" charset="0"/>
              </a:rPr>
              <a:t> notebooks </a:t>
            </a:r>
            <a:r>
              <a:rPr lang="en-IN" sz="1600" b="1" i="0" dirty="0">
                <a:effectLst/>
                <a:latin typeface="arial" panose="020B0604020202020204" pitchFamily="34" charset="0"/>
              </a:rPr>
              <a:t>provide an interactive computational environment for developing data science applications</a:t>
            </a:r>
            <a:r>
              <a:rPr lang="en-IN" sz="1600" b="0" i="0" dirty="0">
                <a:effectLst/>
                <a:latin typeface="arial" panose="020B0604020202020204" pitchFamily="34" charset="0"/>
              </a:rPr>
              <a:t>. </a:t>
            </a:r>
            <a:r>
              <a:rPr lang="en-IN" sz="1600" b="0" i="0" dirty="0" err="1">
                <a:effectLst/>
                <a:latin typeface="arial" panose="020B0604020202020204" pitchFamily="34" charset="0"/>
              </a:rPr>
              <a:t>Jupyter</a:t>
            </a:r>
            <a:r>
              <a:rPr lang="en-IN" sz="1600" b="0" i="0" dirty="0">
                <a:effectLst/>
                <a:latin typeface="arial" panose="020B0604020202020204" pitchFamily="34" charset="0"/>
              </a:rPr>
              <a:t> notebooks combine software code, computational output, explanatory text, and rich content in a single document.</a:t>
            </a:r>
            <a:endParaRPr lang="en-US" sz="16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19103" y="2844303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-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64115" y="2878409"/>
            <a:ext cx="8796669" cy="588538"/>
          </a:xfrm>
        </p:spPr>
        <p:txBody>
          <a:bodyPr>
            <a:noAutofit/>
          </a:bodyPr>
          <a:lstStyle/>
          <a:p>
            <a:pPr algn="l"/>
            <a:r>
              <a:rPr lang="en-ZA" sz="1600" dirty="0"/>
              <a:t>Open source web application – create and share document – live code, equations, visualization, narrative text.</a:t>
            </a:r>
            <a:endParaRPr lang="en-US" sz="16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5252" y="3794660"/>
            <a:ext cx="1584614" cy="700633"/>
          </a:xfrm>
        </p:spPr>
        <p:txBody>
          <a:bodyPr>
            <a:normAutofit/>
          </a:bodyPr>
          <a:lstStyle/>
          <a:p>
            <a:r>
              <a:rPr lang="en-US" dirty="0"/>
              <a:t>Python -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72382" y="3764894"/>
            <a:ext cx="7501634" cy="905854"/>
          </a:xfrm>
        </p:spPr>
        <p:txBody>
          <a:bodyPr>
            <a:normAutofit/>
          </a:bodyPr>
          <a:lstStyle/>
          <a:p>
            <a:r>
              <a:rPr lang="en-US" sz="1600" dirty="0"/>
              <a:t>High level general purpose programming language, latest version 3.7.4 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55660" y="4847928"/>
            <a:ext cx="5016910" cy="70063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twitter developer account -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7690" y="4740199"/>
            <a:ext cx="6681020" cy="1163624"/>
          </a:xfrm>
        </p:spPr>
        <p:txBody>
          <a:bodyPr>
            <a:normAutofit/>
          </a:bodyPr>
          <a:lstStyle/>
          <a:p>
            <a:pPr algn="l"/>
            <a:r>
              <a:rPr lang="en-ZA" sz="1600" dirty="0"/>
              <a:t>Access twitter API , sign up for  Twitter developer account, app create steps. After approval , save four keys -  consumer key, consumer secret key, Access Token, Access Secret.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AFF3E-2E33-7DD4-7EF0-519A6F01937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6019" y="2054421"/>
            <a:ext cx="2383764" cy="365125"/>
          </a:xfrm>
        </p:spPr>
        <p:txBody>
          <a:bodyPr>
            <a:noAutofit/>
          </a:bodyPr>
          <a:lstStyle/>
          <a:p>
            <a:r>
              <a:rPr lang="en-US" sz="2000" dirty="0"/>
              <a:t> </a:t>
            </a:r>
            <a:r>
              <a:rPr lang="en-US" sz="2000" dirty="0" err="1"/>
              <a:t>TextBlob</a:t>
            </a:r>
            <a:r>
              <a:rPr lang="en-US" sz="2000" dirty="0"/>
              <a:t> </a:t>
            </a:r>
            <a:endParaRPr lang="en-IN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4B5A4B-B649-C6B4-D9BF-FA98B534C8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6019" y="2667564"/>
            <a:ext cx="2790387" cy="2416214"/>
          </a:xfrm>
        </p:spPr>
        <p:txBody>
          <a:bodyPr>
            <a:noAutofit/>
          </a:bodyPr>
          <a:lstStyle/>
          <a:p>
            <a:r>
              <a:rPr lang="en-IN" sz="1600" dirty="0">
                <a:latin typeface="Bahnschrift SemiBold" panose="020B0502040204020203" pitchFamily="34" charset="0"/>
              </a:rPr>
              <a:t>Python library –processing textual data, consistent API, common natural language(NLP) tasks –POS tagging, noun phrase extraction, sentiment analysis, and more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A3CF08-768E-C607-8F0B-269E03A987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26311" y="3698610"/>
            <a:ext cx="3451122" cy="1932283"/>
          </a:xfrm>
        </p:spPr>
        <p:txBody>
          <a:bodyPr>
            <a:normAutofit fontScale="77500" lnSpcReduction="20000"/>
          </a:bodyPr>
          <a:lstStyle/>
          <a:p>
            <a:r>
              <a:rPr lang="en-IN" sz="2300" dirty="0">
                <a:latin typeface="Bahnschrift SemiBold" panose="020B0502040204020203" pitchFamily="34" charset="0"/>
                <a:ea typeface="Yu Gothic UI" panose="020B0500000000000000" pitchFamily="34" charset="-128"/>
              </a:rPr>
              <a:t>Open source Python package – convenient access – Twitter API with Python. Includes- methods and classes – represent Twitter’s models and API endpoints, transparently handles </a:t>
            </a:r>
            <a:r>
              <a:rPr lang="en-IN" sz="2300" dirty="0" err="1">
                <a:latin typeface="Bahnschrift SemiBold" panose="020B0502040204020203" pitchFamily="34" charset="0"/>
                <a:ea typeface="Yu Gothic UI" panose="020B0500000000000000" pitchFamily="34" charset="-128"/>
              </a:rPr>
              <a:t>implmentaion</a:t>
            </a:r>
            <a:r>
              <a:rPr lang="en-IN" sz="2300" dirty="0">
                <a:latin typeface="Bahnschrift SemiBold" panose="020B0502040204020203" pitchFamily="34" charset="0"/>
                <a:ea typeface="Yu Gothic UI" panose="020B0500000000000000" pitchFamily="34" charset="-128"/>
              </a:rPr>
              <a:t> details</a:t>
            </a:r>
            <a:r>
              <a:rPr lang="en-IN" sz="1400" dirty="0">
                <a:latin typeface="Bahnschrift Condensed" panose="020B0502040204020203" pitchFamily="34" charset="0"/>
              </a:rPr>
              <a:t>.</a:t>
            </a:r>
          </a:p>
          <a:p>
            <a:endParaRPr lang="en-IN" sz="2000" dirty="0">
              <a:latin typeface="Impact" panose="020B0806030902050204" pitchFamily="34" charset="0"/>
            </a:endParaRPr>
          </a:p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D842A0-49BB-B331-2067-332EAE4E92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51122" y="2667564"/>
            <a:ext cx="2790388" cy="1506230"/>
          </a:xfrm>
        </p:spPr>
        <p:txBody>
          <a:bodyPr>
            <a:normAutofit fontScale="92500" lnSpcReduction="20000"/>
          </a:bodyPr>
          <a:lstStyle/>
          <a:p>
            <a:r>
              <a:rPr lang="en-IN" sz="1700" dirty="0">
                <a:latin typeface="Bahnschrift SemiBold" panose="020B0502040204020203" pitchFamily="34" charset="0"/>
              </a:rPr>
              <a:t>Open source python package – convenient access – Plot words in a frame on the basis of no. of time the word has been used in the given input.</a:t>
            </a:r>
          </a:p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A81412-C81B-3F4D-54C7-6BBC93B5FED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00512" y="3159390"/>
            <a:ext cx="2502719" cy="36512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1800" dirty="0" err="1"/>
              <a:t>Tweepy</a:t>
            </a:r>
            <a:endParaRPr lang="en-IN" sz="18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0F747E-40E9-119D-5A08-CEEDFEE00D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610600" y="2177176"/>
            <a:ext cx="2383765" cy="365125"/>
          </a:xfrm>
        </p:spPr>
        <p:txBody>
          <a:bodyPr>
            <a:normAutofit/>
          </a:bodyPr>
          <a:lstStyle/>
          <a:p>
            <a:r>
              <a:rPr lang="en-US" sz="1800" dirty="0"/>
              <a:t>Word cloud</a:t>
            </a:r>
            <a:endParaRPr lang="en-IN" sz="18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E276AB2-7EF6-E0D4-A020-6EE829D8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243" y="861982"/>
            <a:ext cx="7286605" cy="634323"/>
          </a:xfrm>
        </p:spPr>
        <p:txBody>
          <a:bodyPr>
            <a:noAutofit/>
          </a:bodyPr>
          <a:lstStyle/>
          <a:p>
            <a:r>
              <a:rPr lang="en-US" sz="3200" dirty="0"/>
              <a:t>Library Requirements</a:t>
            </a:r>
            <a:br>
              <a:rPr lang="en-US" sz="3200" dirty="0"/>
            </a:br>
            <a:r>
              <a:rPr lang="en-US" sz="3200" dirty="0"/>
              <a:t>(in python)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67389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65CC23-B60E-3590-B31A-A1845DAB5E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76838" y="4366132"/>
            <a:ext cx="2859090" cy="365125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Bahnschrift Condensed" panose="020B0502040204020203" pitchFamily="34" charset="0"/>
              </a:rPr>
              <a:t>Tweets</a:t>
            </a:r>
            <a:endParaRPr lang="en-IN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413" y="1751272"/>
            <a:ext cx="8996515" cy="2039063"/>
          </a:xfrm>
        </p:spPr>
        <p:txBody>
          <a:bodyPr>
            <a:norm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IN" sz="1800" dirty="0" err="1">
                <a:latin typeface="Bahnschrift SemiBold" panose="020B0502040204020203" pitchFamily="34" charset="0"/>
              </a:rPr>
              <a:t>TextBlob</a:t>
            </a:r>
            <a:r>
              <a:rPr lang="en-IN" sz="1800" dirty="0">
                <a:latin typeface="Bahnschrift SemiBold" panose="020B0502040204020203" pitchFamily="34" charset="0"/>
              </a:rPr>
              <a:t> –Tweet analysis.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IN" sz="1800" dirty="0">
                <a:latin typeface="Bahnschrift SemiBold" panose="020B0502040204020203" pitchFamily="34" charset="0"/>
              </a:rPr>
              <a:t>We filter tweets –comparative analysis, judgement of situation- more accurately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IN" sz="1800" dirty="0">
                <a:latin typeface="Bahnschrift SemiBold" panose="020B0502040204020203" pitchFamily="34" charset="0"/>
              </a:rPr>
              <a:t>Finding polarity of text we </a:t>
            </a:r>
            <a:r>
              <a:rPr lang="en-IN" sz="1800" dirty="0" err="1">
                <a:latin typeface="Bahnschrift SemiBold" panose="020B0502040204020203" pitchFamily="34" charset="0"/>
              </a:rPr>
              <a:t>analyze</a:t>
            </a:r>
            <a:r>
              <a:rPr lang="en-IN" sz="1800" dirty="0">
                <a:latin typeface="Bahnschrift SemiBold" panose="020B0502040204020203" pitchFamily="34" charset="0"/>
              </a:rPr>
              <a:t>-public opinions , product or service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IN" sz="1800" dirty="0">
                <a:latin typeface="Bahnschrift SemiBold" panose="020B0502040204020203" pitchFamily="34" charset="0"/>
              </a:rPr>
              <a:t>We used a Twitter API to extract tweets.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IN" sz="1800" dirty="0">
              <a:latin typeface="Bahnschrift Condensed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800" dirty="0">
                <a:latin typeface="Bahnschrift SemiBold" panose="020B0502040204020203" pitchFamily="34" charset="0"/>
              </a:rPr>
              <a:t>We connected twitter backend –twitter developer account.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24EE575-57EF-CA83-3E6A-7E3A93B404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060" y="4808680"/>
            <a:ext cx="2859091" cy="1517776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Bahnschrift SemiBold" panose="020B0502040204020203" pitchFamily="34" charset="0"/>
              </a:rPr>
              <a:t>Most common platform, convenient source, regularly updated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DBFEA80-61CD-CF75-A503-F8022A728C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51918" y="4920988"/>
            <a:ext cx="3976022" cy="129316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ahnschrift SemiBold" panose="020B0502040204020203" pitchFamily="34" charset="0"/>
              </a:rPr>
              <a:t>Analyze and predict the sentiment of each tweet.</a:t>
            </a:r>
            <a:endParaRPr lang="en-IN" sz="1800" dirty="0">
              <a:latin typeface="Bahnschrift SemiBold" panose="020B0502040204020203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CFE4DF4-4892-FFFB-F3D3-02D557B49F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1340" y="4807961"/>
            <a:ext cx="2859089" cy="1526930"/>
          </a:xfrm>
        </p:spPr>
        <p:txBody>
          <a:bodyPr/>
          <a:lstStyle/>
          <a:p>
            <a:r>
              <a:rPr lang="en-IN" sz="1800" dirty="0">
                <a:latin typeface="Bahnschrift SemiBold" panose="020B0502040204020203" pitchFamily="34" charset="0"/>
              </a:rPr>
              <a:t>Biased, individual opinions, impossible access all tweets, solid decision.</a:t>
            </a:r>
          </a:p>
          <a:p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6EFE331-6B37-1230-99E5-38BBD18B82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7645" y="4333576"/>
            <a:ext cx="2859091" cy="425271"/>
          </a:xfrm>
        </p:spPr>
        <p:txBody>
          <a:bodyPr/>
          <a:lstStyle/>
          <a:p>
            <a:r>
              <a:rPr lang="en-IN" sz="1600" dirty="0">
                <a:latin typeface="Bahnschrift Condensed" panose="020B0502040204020203" pitchFamily="34" charset="0"/>
              </a:rPr>
              <a:t>Twitter</a:t>
            </a:r>
            <a:endParaRPr lang="en-IN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90BE47D-B139-7DFF-B440-6C4100A57B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71442" y="4162100"/>
            <a:ext cx="2859090" cy="1293160"/>
          </a:xfrm>
        </p:spPr>
        <p:txBody>
          <a:bodyPr>
            <a:normAutofit/>
          </a:bodyPr>
          <a:lstStyle/>
          <a:p>
            <a:pPr algn="l"/>
            <a:endParaRPr lang="en-IN" sz="1600" dirty="0">
              <a:latin typeface="Bahnschrift Condensed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D9E915D-BF17-67FE-3E8E-7E9A9940AD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78823" y="4275315"/>
            <a:ext cx="2859089" cy="365125"/>
          </a:xfrm>
        </p:spPr>
        <p:txBody>
          <a:bodyPr/>
          <a:lstStyle/>
          <a:p>
            <a:r>
              <a:rPr lang="en-US" dirty="0"/>
              <a:t>Main objective </a:t>
            </a:r>
            <a:endParaRPr lang="en-IN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736" y="732927"/>
            <a:ext cx="2956810" cy="1129164"/>
          </a:xfrm>
        </p:spPr>
        <p:txBody>
          <a:bodyPr/>
          <a:lstStyle/>
          <a:p>
            <a:r>
              <a:rPr lang="en-US" dirty="0">
                <a:ea typeface="+mn-ea"/>
                <a:cs typeface="+mn-cs"/>
              </a:rPr>
              <a:t>objective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647" y="935070"/>
            <a:ext cx="5184648" cy="466344"/>
          </a:xfrm>
        </p:spPr>
        <p:txBody>
          <a:bodyPr/>
          <a:lstStyle/>
          <a:p>
            <a:r>
              <a:rPr lang="en-US" dirty="0">
                <a:ea typeface="+mn-ea"/>
                <a:cs typeface="+mn-cs"/>
              </a:rPr>
              <a:t>Cleaning the text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0" y="2092961"/>
            <a:ext cx="6858002" cy="2672081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33213" y="1927266"/>
            <a:ext cx="3695653" cy="426393"/>
          </a:xfrm>
        </p:spPr>
        <p:txBody>
          <a:bodyPr/>
          <a:lstStyle/>
          <a:p>
            <a:r>
              <a:rPr lang="en-US" dirty="0"/>
              <a:t>#sports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07771" y="1560379"/>
            <a:ext cx="3975054" cy="296674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What a run. @serenawilliams will be leaving behind an extraordinary tennis career that challenged the double standard between male and female players. I look forward to watching her continue building her amazing legacy off the court #sports. </a:t>
            </a:r>
            <a:r>
              <a:rPr lang="en-US" b="0" i="0" dirty="0">
                <a:effectLst/>
                <a:latin typeface="Courier New" panose="02070309020205020404" pitchFamily="49" charset="0"/>
                <a:hlinkClick r:id="rId3"/>
              </a:rPr>
              <a:t>https://t.co/K9Hxa2jB3I</a:t>
            </a:r>
            <a:endParaRPr lang="en-IN" dirty="0"/>
          </a:p>
          <a:p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58275" y="5074990"/>
            <a:ext cx="8138652" cy="1583976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D5D5D5"/>
                </a:solidFill>
                <a:effectLst/>
                <a:latin typeface="Courier New" panose="02070309020205020404" pitchFamily="49" charset="0"/>
              </a:rPr>
              <a:t>What a run. will be leaving behind an extraordinary tennis career that challenged the double standard between male and female players. I look forward to watching her continue building her amazing legacy off the court.</a:t>
            </a:r>
            <a:endParaRPr lang="en-IN" dirty="0"/>
          </a:p>
          <a:p>
            <a:endParaRPr 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D207A140-ED59-B59D-9601-D917D396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64488" y="4583653"/>
            <a:ext cx="2743200" cy="475953"/>
          </a:xfrm>
        </p:spPr>
        <p:txBody>
          <a:bodyPr/>
          <a:lstStyle/>
          <a:p>
            <a:pPr algn="l"/>
            <a:r>
              <a:rPr lang="en-US" sz="1200" dirty="0"/>
              <a:t>After removing</a:t>
            </a: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643" y="635081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err="1"/>
              <a:t>Textblob</a:t>
            </a:r>
            <a:r>
              <a:rPr lang="en-US" dirty="0"/>
              <a:t> implementation</a:t>
            </a:r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01023" y="1395749"/>
            <a:ext cx="2038423" cy="630937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01023" y="2329005"/>
            <a:ext cx="1975102" cy="666900"/>
          </a:xfrm>
        </p:spPr>
        <p:txBody>
          <a:bodyPr/>
          <a:lstStyle/>
          <a:p>
            <a:r>
              <a:rPr lang="en-US" dirty="0"/>
              <a:t>Access tweets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7702" y="3379755"/>
            <a:ext cx="2038423" cy="719475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A16A93C9-A624-4F8D-9B54-CF2ADCE8AE46}"/>
              </a:ext>
            </a:extLst>
          </p:cNvPr>
          <p:cNvSpPr txBox="1">
            <a:spLocks/>
          </p:cNvSpPr>
          <p:nvPr/>
        </p:nvSpPr>
        <p:spPr>
          <a:xfrm>
            <a:off x="1001023" y="4432087"/>
            <a:ext cx="1975102" cy="729847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testing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2F6E6B35-176E-66FB-599C-1288E6A69B92}"/>
              </a:ext>
            </a:extLst>
          </p:cNvPr>
          <p:cNvSpPr txBox="1">
            <a:spLocks/>
          </p:cNvSpPr>
          <p:nvPr/>
        </p:nvSpPr>
        <p:spPr>
          <a:xfrm>
            <a:off x="3611491" y="2276430"/>
            <a:ext cx="2184629" cy="726652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AE9E1FFE-ED30-0163-B9B0-B3B4F1731C84}"/>
              </a:ext>
            </a:extLst>
          </p:cNvPr>
          <p:cNvSpPr txBox="1">
            <a:spLocks/>
          </p:cNvSpPr>
          <p:nvPr/>
        </p:nvSpPr>
        <p:spPr>
          <a:xfrm>
            <a:off x="1001022" y="5545785"/>
            <a:ext cx="1975103" cy="776046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output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6A1535A1-DD09-C125-E271-02AEAFDFE5B6}"/>
              </a:ext>
            </a:extLst>
          </p:cNvPr>
          <p:cNvSpPr txBox="1">
            <a:spLocks/>
          </p:cNvSpPr>
          <p:nvPr/>
        </p:nvSpPr>
        <p:spPr>
          <a:xfrm>
            <a:off x="6395880" y="2916789"/>
            <a:ext cx="2184629" cy="729847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textblob</a:t>
            </a:r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2AA2B466-1379-2205-08F3-9950165EFDC6}"/>
              </a:ext>
            </a:extLst>
          </p:cNvPr>
          <p:cNvSpPr txBox="1">
            <a:spLocks/>
          </p:cNvSpPr>
          <p:nvPr/>
        </p:nvSpPr>
        <p:spPr>
          <a:xfrm>
            <a:off x="9415023" y="2955406"/>
            <a:ext cx="2184629" cy="573438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tokenization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305F1C0E-3535-8958-9438-87FC1E6CF4F7}"/>
              </a:ext>
            </a:extLst>
          </p:cNvPr>
          <p:cNvSpPr txBox="1">
            <a:spLocks/>
          </p:cNvSpPr>
          <p:nvPr/>
        </p:nvSpPr>
        <p:spPr>
          <a:xfrm>
            <a:off x="9427265" y="3902595"/>
            <a:ext cx="2184629" cy="534435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Cleaning the data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6044A4CB-EE6E-943A-8F44-5B2F510D76DF}"/>
              </a:ext>
            </a:extLst>
          </p:cNvPr>
          <p:cNvSpPr txBox="1">
            <a:spLocks/>
          </p:cNvSpPr>
          <p:nvPr/>
        </p:nvSpPr>
        <p:spPr>
          <a:xfrm>
            <a:off x="9446930" y="4810781"/>
            <a:ext cx="2184629" cy="726652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Removing the stop words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B1FA13E5-842C-6DDF-4244-6C3F8B5FD4FF}"/>
              </a:ext>
            </a:extLst>
          </p:cNvPr>
          <p:cNvSpPr txBox="1">
            <a:spLocks/>
          </p:cNvSpPr>
          <p:nvPr/>
        </p:nvSpPr>
        <p:spPr>
          <a:xfrm>
            <a:off x="9424220" y="5958505"/>
            <a:ext cx="2256502" cy="726652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classification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4F400471-8D20-2ACC-178E-6452069172A2}"/>
              </a:ext>
            </a:extLst>
          </p:cNvPr>
          <p:cNvSpPr txBox="1">
            <a:spLocks/>
          </p:cNvSpPr>
          <p:nvPr/>
        </p:nvSpPr>
        <p:spPr>
          <a:xfrm>
            <a:off x="6395881" y="1573927"/>
            <a:ext cx="2184629" cy="726652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tweepy</a:t>
            </a:r>
            <a:endParaRPr lang="en-US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8116EBF-048E-8274-726D-7644CD55F556}"/>
              </a:ext>
            </a:extLst>
          </p:cNvPr>
          <p:cNvSpPr/>
          <p:nvPr/>
        </p:nvSpPr>
        <p:spPr>
          <a:xfrm>
            <a:off x="1714454" y="2055112"/>
            <a:ext cx="379817" cy="24546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EFFAF607-B14F-7B47-3B54-2E33DD7A3977}"/>
              </a:ext>
            </a:extLst>
          </p:cNvPr>
          <p:cNvSpPr/>
          <p:nvPr/>
        </p:nvSpPr>
        <p:spPr>
          <a:xfrm>
            <a:off x="1684662" y="3024331"/>
            <a:ext cx="409609" cy="31229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166DB396-BBE5-57C7-E130-85AFA0A3F4CB}"/>
              </a:ext>
            </a:extLst>
          </p:cNvPr>
          <p:cNvSpPr/>
          <p:nvPr/>
        </p:nvSpPr>
        <p:spPr>
          <a:xfrm>
            <a:off x="1699557" y="4099230"/>
            <a:ext cx="394714" cy="331569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12A03615-E192-3F32-C7E8-6175784E9B9A}"/>
              </a:ext>
            </a:extLst>
          </p:cNvPr>
          <p:cNvSpPr/>
          <p:nvPr/>
        </p:nvSpPr>
        <p:spPr>
          <a:xfrm>
            <a:off x="1707005" y="5161934"/>
            <a:ext cx="387266" cy="34507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0B515B0-80DE-14B1-2146-21BCD8541A35}"/>
              </a:ext>
            </a:extLst>
          </p:cNvPr>
          <p:cNvSpPr/>
          <p:nvPr/>
        </p:nvSpPr>
        <p:spPr>
          <a:xfrm rot="16200000">
            <a:off x="3101284" y="2408628"/>
            <a:ext cx="422006" cy="620533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0895A220-6BCD-C1DA-1472-B9001174007D}"/>
              </a:ext>
            </a:extLst>
          </p:cNvPr>
          <p:cNvSpPr/>
          <p:nvPr/>
        </p:nvSpPr>
        <p:spPr>
          <a:xfrm rot="17507987">
            <a:off x="5900382" y="2884620"/>
            <a:ext cx="359280" cy="67470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33F412A0-49D6-C235-718A-68978A890115}"/>
              </a:ext>
            </a:extLst>
          </p:cNvPr>
          <p:cNvSpPr/>
          <p:nvPr/>
        </p:nvSpPr>
        <p:spPr>
          <a:xfrm rot="14246043">
            <a:off x="5924105" y="1673398"/>
            <a:ext cx="379829" cy="761216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58F3B5C5-3F48-A0F2-B186-BB4DF492C52F}"/>
              </a:ext>
            </a:extLst>
          </p:cNvPr>
          <p:cNvSpPr/>
          <p:nvPr/>
        </p:nvSpPr>
        <p:spPr>
          <a:xfrm rot="16200000">
            <a:off x="8790705" y="2847302"/>
            <a:ext cx="447289" cy="801346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CBD43047-2953-C04A-7590-65F1B4F55664}"/>
              </a:ext>
            </a:extLst>
          </p:cNvPr>
          <p:cNvSpPr/>
          <p:nvPr/>
        </p:nvSpPr>
        <p:spPr>
          <a:xfrm>
            <a:off x="10317428" y="3528844"/>
            <a:ext cx="301411" cy="333381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BF561F88-4966-372E-5B81-864086181139}"/>
              </a:ext>
            </a:extLst>
          </p:cNvPr>
          <p:cNvSpPr/>
          <p:nvPr/>
        </p:nvSpPr>
        <p:spPr>
          <a:xfrm>
            <a:off x="10329670" y="4431464"/>
            <a:ext cx="289169" cy="37931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AA328CA8-B3ED-C919-18A4-EA2075D514F7}"/>
              </a:ext>
            </a:extLst>
          </p:cNvPr>
          <p:cNvSpPr/>
          <p:nvPr/>
        </p:nvSpPr>
        <p:spPr>
          <a:xfrm>
            <a:off x="10317429" y="5529339"/>
            <a:ext cx="411724" cy="37931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210</TotalTime>
  <Words>790</Words>
  <Application>Microsoft Office PowerPoint</Application>
  <PresentationFormat>Widescreen</PresentationFormat>
  <Paragraphs>117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Arial</vt:lpstr>
      <vt:lpstr>Bahnschrift Condensed</vt:lpstr>
      <vt:lpstr>Bahnschrift SemiBold</vt:lpstr>
      <vt:lpstr>Bahnschrift SemiBold Condensed</vt:lpstr>
      <vt:lpstr>Bierstadt</vt:lpstr>
      <vt:lpstr>Calibri</vt:lpstr>
      <vt:lpstr>Courier New</vt:lpstr>
      <vt:lpstr>Impact</vt:lpstr>
      <vt:lpstr>Posterama</vt:lpstr>
      <vt:lpstr>Posterama Bold</vt:lpstr>
      <vt:lpstr>Wingdings</vt:lpstr>
      <vt:lpstr>Office Theme</vt:lpstr>
      <vt:lpstr>Twitter sentimental analysis</vt:lpstr>
      <vt:lpstr>Content</vt:lpstr>
      <vt:lpstr>Problem statement </vt:lpstr>
      <vt:lpstr>Introduction</vt:lpstr>
      <vt:lpstr>Software requirements</vt:lpstr>
      <vt:lpstr>Library Requirements (in python)</vt:lpstr>
      <vt:lpstr>objective</vt:lpstr>
      <vt:lpstr>Cleaning the text</vt:lpstr>
      <vt:lpstr>Textblob implementation</vt:lpstr>
      <vt:lpstr>Scatter graph   </vt:lpstr>
      <vt:lpstr>Accessing tweets</vt:lpstr>
      <vt:lpstr>World cloud</vt:lpstr>
      <vt:lpstr>Cleaning the text</vt:lpstr>
      <vt:lpstr>PowerPoint Presentation</vt:lpstr>
      <vt:lpstr>Bar graph</vt:lpstr>
      <vt:lpstr>conclusion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KIET group   of   institution</dc:title>
  <dc:creator>Avi Chaudhary</dc:creator>
  <cp:lastModifiedBy>Avi Chaudhary</cp:lastModifiedBy>
  <cp:revision>2</cp:revision>
  <dcterms:created xsi:type="dcterms:W3CDTF">2022-09-14T13:50:22Z</dcterms:created>
  <dcterms:modified xsi:type="dcterms:W3CDTF">2022-11-25T08:09:17Z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